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7"/>
  </p:notesMasterIdLst>
  <p:sldIdLst>
    <p:sldId id="257" r:id="rId2"/>
    <p:sldId id="259" r:id="rId3"/>
    <p:sldId id="308" r:id="rId4"/>
    <p:sldId id="260" r:id="rId5"/>
    <p:sldId id="261" r:id="rId6"/>
    <p:sldId id="299" r:id="rId7"/>
    <p:sldId id="309" r:id="rId8"/>
    <p:sldId id="262" r:id="rId9"/>
    <p:sldId id="265" r:id="rId10"/>
    <p:sldId id="266" r:id="rId11"/>
    <p:sldId id="267" r:id="rId12"/>
    <p:sldId id="306" r:id="rId13"/>
    <p:sldId id="263" r:id="rId14"/>
    <p:sldId id="264" r:id="rId15"/>
    <p:sldId id="273" r:id="rId16"/>
    <p:sldId id="272" r:id="rId17"/>
    <p:sldId id="311" r:id="rId18"/>
    <p:sldId id="274" r:id="rId19"/>
    <p:sldId id="275" r:id="rId20"/>
    <p:sldId id="307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304" r:id="rId33"/>
    <p:sldId id="288" r:id="rId34"/>
    <p:sldId id="312" r:id="rId35"/>
    <p:sldId id="313" r:id="rId36"/>
    <p:sldId id="314" r:id="rId37"/>
    <p:sldId id="315" r:id="rId38"/>
    <p:sldId id="289" r:id="rId39"/>
    <p:sldId id="290" r:id="rId40"/>
    <p:sldId id="302" r:id="rId41"/>
    <p:sldId id="310" r:id="rId42"/>
    <p:sldId id="291" r:id="rId43"/>
    <p:sldId id="293" r:id="rId44"/>
    <p:sldId id="295" r:id="rId45"/>
    <p:sldId id="298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17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4D1CC-13E6-4734-A467-76E112E663C6}" type="datetimeFigureOut">
              <a:rPr lang="tr-TR" smtClean="0"/>
              <a:t>20.12.2018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E9208-41F9-4942-A135-D322C0580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538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E9208-41F9-4942-A135-D322C0580D1E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321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B9E0-93FF-4A7F-9E16-ED81CE6651DA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D43F-64BA-4992-B898-371FE2FFC0AA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EAD3-D19C-4ADE-99A2-F4C004538854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F3E-A9B4-45EE-B8AB-1A9A90B330BB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6E43-DFAB-4713-8252-4849018BF737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14D11-14E6-47C3-B083-726670E79FDD}" type="datetime1">
              <a:rPr lang="tr-TR" smtClean="0"/>
              <a:t>20.12.2018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141A-9053-4B47-A188-AEE5DCE7F670}" type="datetime1">
              <a:rPr lang="tr-TR" smtClean="0"/>
              <a:t>20.12.2018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FEA6-60D9-4F0B-8FD1-A4B4EE0EF01B}" type="datetime1">
              <a:rPr lang="tr-TR" smtClean="0"/>
              <a:t>20.12.2018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B3DF-ECE1-4C76-8E25-C41A5D5F5240}" type="datetime1">
              <a:rPr lang="tr-TR" smtClean="0"/>
              <a:t>20.12.2018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F80B-1CF1-4D2D-8F52-7302C34EED9B}" type="datetime1">
              <a:rPr lang="tr-TR" smtClean="0"/>
              <a:t>20.12.2018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EF6A-FFA4-422C-A140-44CD2BD11ECE}" type="datetime1">
              <a:rPr lang="tr-TR" smtClean="0"/>
              <a:t>20.12.2018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2B6438C-80DF-4F41-B1B6-2C3651E4C394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2019 ÖSYS SÜRECİ BİLGİLENDİRMESİ </a:t>
            </a:r>
            <a:b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780928"/>
            <a:ext cx="8064896" cy="352839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YÜKSEKÖĞRETİM KURUMLARI SINAVI 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(TYT – AYT)</a:t>
            </a:r>
          </a:p>
          <a:p>
            <a:endParaRPr lang="tr-TR" dirty="0" smtClean="0">
              <a:solidFill>
                <a:srgbClr val="C00000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BİLGİLENDİRMESİ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9F36-CEB2-4F01-AE52-790F9AF2614F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994122"/>
          </a:xfrm>
        </p:spPr>
        <p:txBody>
          <a:bodyPr>
            <a:normAutofit fontScale="90000"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SAYISAL MANTIK (40 MATEMATİK 20 FEN)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r>
              <a:rPr lang="tr-TR" dirty="0" smtClean="0"/>
              <a:t>Amaç Matematik ve Fen Soruları ile;</a:t>
            </a:r>
          </a:p>
          <a:p>
            <a:r>
              <a:rPr lang="tr-TR" dirty="0"/>
              <a:t> </a:t>
            </a:r>
            <a:r>
              <a:rPr lang="tr-TR" dirty="0" smtClean="0"/>
              <a:t>Temel </a:t>
            </a:r>
            <a:r>
              <a:rPr lang="tr-TR" dirty="0"/>
              <a:t>matematik </a:t>
            </a:r>
            <a:r>
              <a:rPr lang="tr-TR" dirty="0" smtClean="0"/>
              <a:t>ve Fen Bilimleri alanında, </a:t>
            </a:r>
            <a:r>
              <a:rPr lang="tr-TR" dirty="0"/>
              <a:t>bilim kavramlarını kullanma ve bu kavramları kullanarak işlem yapma, temel matematiksel ilişkilerden yararlanarak soyut işlemler yapma, temel matematik prensiplerini ve işlemlerini gündelik hayatta uygulama becerileri ölçülecektir</a:t>
            </a:r>
            <a:r>
              <a:rPr lang="tr-TR" dirty="0" smtClean="0"/>
              <a:t>.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Fen Bilimleri alanına olan yatkınlığını ve temel bilgi birikimini ölçmek için yapılacaktır.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D4E7-667F-438E-92A4-F15625484899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3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TYT - YGS ARASINDAKİ İLİŞKİ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184576"/>
          </a:xfrm>
        </p:spPr>
        <p:txBody>
          <a:bodyPr>
            <a:normAutofit/>
          </a:bodyPr>
          <a:lstStyle/>
          <a:p>
            <a:r>
              <a:rPr lang="tr-TR" dirty="0" smtClean="0"/>
              <a:t>TYT mantık ve uygulanış olarak </a:t>
            </a:r>
            <a:r>
              <a:rPr lang="tr-TR" dirty="0" err="1" smtClean="0"/>
              <a:t>YGS’nin</a:t>
            </a:r>
            <a:r>
              <a:rPr lang="tr-TR" dirty="0" smtClean="0"/>
              <a:t> ileri bir seviyesidir. Türkçe ve Matematik soruları bu sınavın üçte ikisini oluşturmaktadır.</a:t>
            </a:r>
            <a:endParaRPr lang="tr-TR" dirty="0"/>
          </a:p>
          <a:p>
            <a:r>
              <a:rPr lang="tr-TR" dirty="0" smtClean="0"/>
              <a:t>YÖK son yıllarda yaptığı YGS’lerde sorduğu sorularda aslında bu mantık değişikliğinin uygulamasını başlatmıştır. 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TYT bir nevi DGS ve ALES sınavlarına benzeme yoluna girmiştir. 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Fakat 9 ve 10. sınıf derslerin temel ortak konu ve kavramlarını bilmek gerekir.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91265-FE81-4F48-A483-DEA63C3C8E92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4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TYT KAPSAMI 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TARİH: 9-10. sınıf ve İnkılap Tarihi</a:t>
            </a:r>
          </a:p>
          <a:p>
            <a:r>
              <a:rPr lang="tr-TR" dirty="0" smtClean="0"/>
              <a:t>Coğrafya: 9-10. sınıf</a:t>
            </a:r>
          </a:p>
          <a:p>
            <a:r>
              <a:rPr lang="tr-TR" dirty="0" smtClean="0"/>
              <a:t>Felsefe (Ortak Zorunlu Felsefedir) </a:t>
            </a:r>
          </a:p>
          <a:p>
            <a:r>
              <a:rPr lang="tr-TR" dirty="0" smtClean="0"/>
              <a:t>Din Kültürü: (Ortak Zorunlu) </a:t>
            </a:r>
          </a:p>
          <a:p>
            <a:r>
              <a:rPr lang="tr-TR" dirty="0" smtClean="0"/>
              <a:t>Fizik, Kimya Biyoloji: 9. ve 10. sınıf. </a:t>
            </a:r>
          </a:p>
          <a:p>
            <a:r>
              <a:rPr lang="tr-TR" dirty="0" smtClean="0"/>
              <a:t>Matematik: 9. ve 10. Sınıf (Mat-</a:t>
            </a:r>
            <a:r>
              <a:rPr lang="tr-TR" dirty="0" err="1" smtClean="0"/>
              <a:t>Geo</a:t>
            </a:r>
            <a:r>
              <a:rPr lang="tr-TR" dirty="0" smtClean="0"/>
              <a:t> Konuları)</a:t>
            </a:r>
          </a:p>
          <a:p>
            <a:r>
              <a:rPr lang="tr-TR" dirty="0" smtClean="0"/>
              <a:t>Türkçe: Dil Anlatım Dersi ve Paragraf Konuları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EEBE-2332-426F-8DCE-5D855024196B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6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70C0"/>
                </a:solidFill>
              </a:rPr>
              <a:t>TYT UYGULANIŞI</a:t>
            </a:r>
            <a:endParaRPr lang="tr-TR" sz="36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6600"/>
                </a:solidFill>
                <a:latin typeface="Barlow"/>
              </a:rPr>
              <a:t>15</a:t>
            </a:r>
            <a:r>
              <a:rPr lang="fi-FI" b="1" dirty="0" smtClean="0">
                <a:solidFill>
                  <a:srgbClr val="FF6600"/>
                </a:solidFill>
                <a:latin typeface="Barlow"/>
              </a:rPr>
              <a:t> </a:t>
            </a:r>
            <a:r>
              <a:rPr lang="fi-FI" b="1" dirty="0">
                <a:solidFill>
                  <a:srgbClr val="FF6600"/>
                </a:solidFill>
                <a:latin typeface="Barlow"/>
              </a:rPr>
              <a:t>Haziran 2019— 10:15— </a:t>
            </a:r>
            <a:r>
              <a:rPr lang="fi-FI" b="1" dirty="0" smtClean="0">
                <a:solidFill>
                  <a:srgbClr val="FF6600"/>
                </a:solidFill>
                <a:latin typeface="Barlow"/>
              </a:rPr>
              <a:t>TYT</a:t>
            </a:r>
            <a:r>
              <a:rPr lang="tr-TR" b="1" dirty="0" smtClean="0">
                <a:solidFill>
                  <a:srgbClr val="FF6600"/>
                </a:solidFill>
                <a:latin typeface="Barlow"/>
              </a:rPr>
              <a:t> </a:t>
            </a:r>
            <a:r>
              <a:rPr lang="tr-TR" sz="2400" b="1" dirty="0" smtClean="0"/>
              <a:t>CUMARTESİ GÜNÜ </a:t>
            </a:r>
          </a:p>
          <a:p>
            <a:endParaRPr lang="tr-TR" sz="2400" b="1" dirty="0"/>
          </a:p>
          <a:p>
            <a:r>
              <a:rPr lang="tr-TR" sz="2400" b="1" dirty="0" smtClean="0"/>
              <a:t>TEK SORU KİTAPÇIĞI DAĞITILACAKTIR.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SINAV SÜRESİ 120 SORU İÇİN 135 DAKİKADIR.</a:t>
            </a:r>
          </a:p>
          <a:p>
            <a:endParaRPr lang="tr-TR" sz="2400" b="1" dirty="0" smtClean="0"/>
          </a:p>
          <a:p>
            <a:r>
              <a:rPr lang="tr-TR" sz="2400" b="1" dirty="0" smtClean="0"/>
              <a:t>TYT BAŞLAMA SAATİ DUYURULACAKTIR. </a:t>
            </a:r>
          </a:p>
          <a:p>
            <a:endParaRPr lang="tr-TR" sz="2400" b="1" dirty="0"/>
          </a:p>
          <a:p>
            <a:r>
              <a:rPr lang="tr-TR" sz="2400" b="1" dirty="0" smtClean="0"/>
              <a:t>AÇIK UÇLU SORU SORULMAYACAK VE 4 YANLIŞ BİR DOĞRUYU GÖTÜRECEKTİR.</a:t>
            </a:r>
            <a:endParaRPr lang="tr-TR" sz="2400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5CB8-9F96-480F-A29C-CA749894CD17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2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tr-TR" dirty="0" smtClean="0"/>
              <a:t>TYT SORU DAĞILIMLARI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7283152" cy="398904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BEC8-8D08-48FF-9C68-F9487B1915F2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  <p:pic>
        <p:nvPicPr>
          <p:cNvPr id="5122" name="Picture 2" descr="C:\Users\Senay\Desktop\2018 üniversiteye giriş sunumları\2018 ty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713268"/>
            <a:ext cx="7776864" cy="59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2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ADAYLARA TAVSİYEMİZ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sz="3000" dirty="0" smtClean="0"/>
              <a:t>TYT sınavında adayların daha iyi hazırlanabilmesi için kaliteli ve edebi değeri olan kitapları okuması,</a:t>
            </a:r>
          </a:p>
          <a:p>
            <a:endParaRPr lang="tr-TR" sz="3000" dirty="0" smtClean="0"/>
          </a:p>
          <a:p>
            <a:r>
              <a:rPr lang="tr-TR" sz="3000" dirty="0" smtClean="0"/>
              <a:t>Matematik içinde analitik düşünme, problem çözme, soyut düşünebilme gibi yeteneklerini geliştirecek egzersizler yapmaları yerinde olur.</a:t>
            </a:r>
          </a:p>
          <a:p>
            <a:endParaRPr lang="tr-TR" sz="30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569E-F2E3-4CAA-8B0F-086893D7E010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4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1052736"/>
            <a:ext cx="6264696" cy="3649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00A5-8F25-42EC-B5FC-7EB312BB169E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</a:t>
            </a:fld>
            <a:endParaRPr lang="tr-TR"/>
          </a:p>
        </p:txBody>
      </p:sp>
      <p:pic>
        <p:nvPicPr>
          <p:cNvPr id="2050" name="Picture 2" descr="C:\Users\Hasan\Desktop\Adsız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96" y="0"/>
            <a:ext cx="10972800" cy="734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3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3400" b="1" dirty="0" smtClean="0">
                <a:solidFill>
                  <a:srgbClr val="0070C0"/>
                </a:solidFill>
              </a:rPr>
              <a:t>TYT’de ders başına her bir netin yaklaşık değeri</a:t>
            </a:r>
            <a:endParaRPr lang="tr-TR" sz="3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873234"/>
              </p:ext>
            </p:extLst>
          </p:nvPr>
        </p:nvGraphicFramePr>
        <p:xfrm>
          <a:off x="539552" y="1556794"/>
          <a:ext cx="799288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1378877"/>
                <a:gridCol w="1445523"/>
                <a:gridCol w="1870675"/>
                <a:gridCol w="1785645"/>
              </a:tblGrid>
              <a:tr h="13157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 dirty="0">
                          <a:effectLst/>
                        </a:rPr>
                        <a:t>Der Adı 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effectLst/>
                        </a:rPr>
                        <a:t>TYT Soru Sayısı</a:t>
                      </a:r>
                      <a:endParaRPr lang="tr-TR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1 Net Değeri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Toplam Puan Katkısı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effectLst/>
                        </a:rPr>
                        <a:t>TYT Test Ağırlıkları</a:t>
                      </a:r>
                      <a:endParaRPr lang="tr-TR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Türkçe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Matematik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132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33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Sosyal Bil. Testi 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718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Fen Bil. Testi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tr-TR" sz="26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68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6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% 17</a:t>
                      </a:r>
                      <a:endParaRPr lang="tr-TR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C6D1-A279-45FF-B517-0A8070C17D5C}" type="datetime1">
              <a:rPr lang="tr-TR" smtClean="0"/>
              <a:t>20.12.2018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2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/>
              <a:t>TYT SONUÇLARI NERELERDE KULLANILICAK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C00000"/>
                </a:solidFill>
              </a:rPr>
              <a:t>TYT’DE </a:t>
            </a:r>
            <a:r>
              <a:rPr lang="tr-TR" sz="2400" b="1" dirty="0">
                <a:solidFill>
                  <a:srgbClr val="C00000"/>
                </a:solidFill>
              </a:rPr>
              <a:t>150 HAM PUANIN ÜSTÜ: </a:t>
            </a:r>
          </a:p>
          <a:p>
            <a:pPr marL="0" indent="0">
              <a:buNone/>
            </a:pPr>
            <a:endParaRPr lang="tr-TR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 * Önlisans programların (Örgün Açıköğretim)  tercihinde,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Özel yetenek sınavlarına ön başvuruda, </a:t>
            </a:r>
          </a:p>
          <a:p>
            <a:pPr marL="0" indent="0">
              <a:buNone/>
            </a:pPr>
            <a:endParaRPr lang="tr-TR" sz="2600" dirty="0" smtClean="0"/>
          </a:p>
          <a:p>
            <a:pPr marL="0" indent="0">
              <a:buNone/>
            </a:pPr>
            <a:r>
              <a:rPr lang="tr-TR" sz="2600" dirty="0"/>
              <a:t> </a:t>
            </a:r>
            <a:r>
              <a:rPr lang="tr-TR" sz="2600" dirty="0" smtClean="0"/>
              <a:t>  * İkinci aşama Alan Yeterlilik Sınavında puan hesaplanma  hakkı verir.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1800" b="1" dirty="0" smtClean="0">
                <a:solidFill>
                  <a:srgbClr val="FF0000"/>
                </a:solidFill>
              </a:rPr>
              <a:t>Not: İkinci aşamaya giriş barajı olan, İlk aşamada  180 puan alma şartı 150 puana indirilmiştir. 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E91A-C512-437E-A2F9-0BF1C931CEE7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058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1143000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TYT PUANI İLE ASKER ve POLİS MESLEK YÜKSEKOKULU ÖN BAŞVURULARI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600" dirty="0" smtClean="0"/>
              <a:t>Astsubay </a:t>
            </a:r>
            <a:r>
              <a:rPr lang="tr-TR" sz="2600" dirty="0"/>
              <a:t>Meslek </a:t>
            </a:r>
            <a:r>
              <a:rPr lang="tr-TR" sz="2600" dirty="0" smtClean="0"/>
              <a:t>Yüksekokulu ön  başvurusunda kullanılacaktır. Ön başvuru için kaç ham puan gerektiği başvuru sürecinde açıklanacaktır. </a:t>
            </a:r>
          </a:p>
          <a:p>
            <a:pPr>
              <a:buFont typeface="Arial" charset="0"/>
              <a:buChar char="•"/>
            </a:pPr>
            <a:endParaRPr lang="tr-TR" sz="2400" dirty="0"/>
          </a:p>
          <a:p>
            <a:r>
              <a:rPr lang="tr-TR" sz="2600" dirty="0"/>
              <a:t> </a:t>
            </a:r>
            <a:r>
              <a:rPr lang="tr-TR" sz="2600" dirty="0" smtClean="0"/>
              <a:t>Polis </a:t>
            </a:r>
            <a:r>
              <a:rPr lang="tr-TR" sz="2600" dirty="0"/>
              <a:t>Meslek </a:t>
            </a:r>
            <a:r>
              <a:rPr lang="tr-TR" sz="2600" dirty="0" smtClean="0"/>
              <a:t>Yüksekokulu ön </a:t>
            </a:r>
            <a:r>
              <a:rPr lang="tr-TR" sz="2600" dirty="0"/>
              <a:t>başvurusunda </a:t>
            </a:r>
            <a:r>
              <a:rPr lang="tr-TR" sz="2600" dirty="0" smtClean="0"/>
              <a:t>kullanılacaktır. Bu okulun başvurusunda muhtemelen </a:t>
            </a:r>
            <a:r>
              <a:rPr lang="tr-TR" sz="2600" dirty="0"/>
              <a:t>250-280 </a:t>
            </a:r>
            <a:r>
              <a:rPr lang="tr-TR" sz="2600" dirty="0" smtClean="0"/>
              <a:t>aralığında bir ham puan istenecektir. </a:t>
            </a:r>
            <a:endParaRPr lang="tr-TR" sz="2600" dirty="0"/>
          </a:p>
          <a:p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5CDF-D2BB-4672-BE30-8CBB338B55C4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1420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YÖK EKİM 2017 İTİBARİYLE ÜNİVERSİTEYE GİRİŞİ YENİDEN DÜZENLEMİŞTİR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320480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 smtClean="0"/>
              <a:t>ÜNİVERSİTEYE GİRİŞTE YAPILAN SINAVLARIN UYGULAMASINDA DEĞİŞİKLİKLER OLMUŞTUR. </a:t>
            </a:r>
          </a:p>
          <a:p>
            <a:endParaRPr lang="tr-TR" sz="2800" dirty="0" smtClean="0"/>
          </a:p>
          <a:p>
            <a:r>
              <a:rPr lang="tr-TR" sz="2800" dirty="0" smtClean="0"/>
              <a:t>YGS-LYS UYGULAMADAN KALKMIŞTIR.</a:t>
            </a:r>
          </a:p>
          <a:p>
            <a:endParaRPr lang="tr-TR" sz="2800" dirty="0" smtClean="0"/>
          </a:p>
          <a:p>
            <a:r>
              <a:rPr lang="tr-TR" sz="2800" dirty="0" smtClean="0"/>
              <a:t>2018 HAZİRANINDA YENİ SİSTEM UYGULANMAYA BAŞLAMIŞTIR.</a:t>
            </a:r>
          </a:p>
          <a:p>
            <a:endParaRPr lang="tr-TR" sz="2800" dirty="0" smtClean="0"/>
          </a:p>
          <a:p>
            <a:r>
              <a:rPr lang="tr-TR" sz="2800" b="1" dirty="0" smtClean="0">
                <a:solidFill>
                  <a:srgbClr val="0070C0"/>
                </a:solidFill>
              </a:rPr>
              <a:t>YENİ SİSTEM ARTIK NETLEŞMİŞTİR </a:t>
            </a:r>
          </a:p>
          <a:p>
            <a:endParaRPr lang="tr-TR" sz="2800" dirty="0" smtClean="0"/>
          </a:p>
          <a:p>
            <a:r>
              <a:rPr lang="tr-TR" sz="2800" dirty="0" smtClean="0">
                <a:solidFill>
                  <a:srgbClr val="C00000"/>
                </a:solidFill>
              </a:rPr>
              <a:t>Not: Sınavlar değişir ama ÖSYS adı değişmez.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203F-45D9-4CD5-85F2-AC030EDEBB45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09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1216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YKS’DE İKİNCİ AŞAMA SINAVI: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4000" b="1" dirty="0" smtClean="0">
                <a:solidFill>
                  <a:schemeClr val="accent2">
                    <a:lumMod val="50000"/>
                  </a:schemeClr>
                </a:solidFill>
              </a:rPr>
              <a:t>ALAN YETERLİLİK TESTİ</a:t>
            </a:r>
          </a:p>
          <a:p>
            <a:pPr marL="0" indent="0" algn="ctr">
              <a:buNone/>
            </a:pPr>
            <a:r>
              <a:rPr lang="tr-TR" sz="6000" b="1" dirty="0">
                <a:solidFill>
                  <a:schemeClr val="accent2">
                    <a:lumMod val="50000"/>
                  </a:schemeClr>
                </a:solidFill>
              </a:rPr>
              <a:t> AYT </a:t>
            </a:r>
          </a:p>
          <a:p>
            <a:pPr marL="0" indent="0" algn="ctr">
              <a:buNone/>
            </a:pPr>
            <a:endParaRPr lang="tr-T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75BE-4F7F-4231-98FB-576849ED5119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20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70C0"/>
                </a:solidFill>
              </a:rPr>
              <a:t>İKİNCİ AŞAMA AYT’YE GİRİŞ</a:t>
            </a:r>
            <a:endParaRPr lang="tr-TR" sz="32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16 Haziran </a:t>
            </a:r>
            <a:r>
              <a:rPr lang="tr-TR" b="1" dirty="0"/>
              <a:t>2019— </a:t>
            </a:r>
            <a:r>
              <a:rPr lang="tr-TR" b="1" dirty="0" smtClean="0"/>
              <a:t>10:15—AYT PAZAR </a:t>
            </a:r>
            <a:r>
              <a:rPr lang="tr-TR" b="1" dirty="0"/>
              <a:t>SABAH  UYGULANACAKTIR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8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ADAY TYT PUANINI BİLMEDEN AYT’YE GİRECEKTİR. </a:t>
            </a:r>
            <a:r>
              <a:rPr lang="tr-TR" sz="2400" b="1" dirty="0" smtClean="0">
                <a:solidFill>
                  <a:srgbClr val="FF0000"/>
                </a:solidFill>
              </a:rPr>
              <a:t>(Not: Aday TYT’den 150 puanı geçememiş ise </a:t>
            </a:r>
            <a:r>
              <a:rPr lang="tr-TR" sz="2400" b="1" dirty="0" err="1" smtClean="0">
                <a:solidFill>
                  <a:srgbClr val="FF0000"/>
                </a:solidFill>
              </a:rPr>
              <a:t>AYT’ye</a:t>
            </a:r>
            <a:r>
              <a:rPr lang="tr-TR" sz="2400" b="1" dirty="0" smtClean="0">
                <a:solidFill>
                  <a:srgbClr val="FF0000"/>
                </a:solidFill>
              </a:rPr>
              <a:t> girmiş olsa bile AYT puanı hesaplanmayacaktır.) </a:t>
            </a:r>
          </a:p>
          <a:p>
            <a:pPr>
              <a:lnSpc>
                <a:spcPct val="150000"/>
              </a:lnSpc>
            </a:pPr>
            <a:endParaRPr lang="tr-TR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rgbClr val="002060"/>
                </a:solidFill>
              </a:rPr>
              <a:t>DİL SINAVI </a:t>
            </a:r>
            <a:r>
              <a:rPr lang="tr-TR" b="1" dirty="0">
                <a:solidFill>
                  <a:srgbClr val="0000FF"/>
                </a:solidFill>
                <a:latin typeface="Barlow"/>
              </a:rPr>
              <a:t>16 Haziran </a:t>
            </a:r>
            <a:r>
              <a:rPr lang="tr-TR" b="1" dirty="0" smtClean="0">
                <a:solidFill>
                  <a:srgbClr val="0000FF"/>
                </a:solidFill>
                <a:latin typeface="Barlow"/>
              </a:rPr>
              <a:t>2019—15:45—YDT </a:t>
            </a:r>
            <a:r>
              <a:rPr lang="tr-TR" sz="2400" b="1" dirty="0" smtClean="0">
                <a:solidFill>
                  <a:srgbClr val="002060"/>
                </a:solidFill>
              </a:rPr>
              <a:t>PAZAR ÖĞLEDEN SONRA UYGULAANCAKTIR</a:t>
            </a:r>
          </a:p>
          <a:p>
            <a:pPr>
              <a:lnSpc>
                <a:spcPct val="150000"/>
              </a:lnSpc>
            </a:pPr>
            <a:endParaRPr lang="tr-TR" sz="1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71BE-9184-4AF6-BBD6-2764AAFCD6F9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12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AYT ANLATIMI (ALAN YETERLİLİK TESTİ</a:t>
            </a:r>
            <a:r>
              <a:rPr lang="tr-TR" sz="3200" b="1" dirty="0" smtClean="0">
                <a:solidFill>
                  <a:srgbClr val="C00000"/>
                </a:solidFill>
              </a:rPr>
              <a:t>)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536504"/>
          </a:xfrm>
        </p:spPr>
        <p:txBody>
          <a:bodyPr>
            <a:normAutofit/>
          </a:bodyPr>
          <a:lstStyle/>
          <a:p>
            <a:r>
              <a:rPr lang="tr-TR" sz="2400" dirty="0" smtClean="0"/>
              <a:t>YKS başvurusu 12.02.2019-06.03.2019 tarihleri arasında ÖSYS (TYT ve AYT  aynı anda yapılacaktır)</a:t>
            </a:r>
          </a:p>
          <a:p>
            <a:r>
              <a:rPr lang="tr-TR" sz="2400" dirty="0" smtClean="0"/>
              <a:t>TYT’de 150 ve üstü ham puan alan adaylar 2. aşama sınavında (AYT) puan hesaplama hakkına sahip olacaklardır. </a:t>
            </a:r>
          </a:p>
          <a:p>
            <a:r>
              <a:rPr lang="tr-TR" sz="2400" dirty="0" smtClean="0"/>
              <a:t>TYT’de 150 puanı geçmiş ve AYT netleri ile aday AYT puan türlerinin her hangi birinde 180 ham puanı geçerse AYT barajını geçmiş olacaktır ve bu adayların yerleştirme puanları hesaplanacaktır.</a:t>
            </a:r>
          </a:p>
          <a:p>
            <a:r>
              <a:rPr lang="tr-TR" sz="2400" dirty="0" smtClean="0"/>
              <a:t>Aday 180 puanı geçtiği AYT puan türünden tercih yapabilir. 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70C1-7CDD-4CF2-A68E-CC42558CE3EB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34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2899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AYT DERS KAPSAMLARI ve SORU SAYILARI </a:t>
            </a:r>
            <a:endParaRPr lang="tr-TR" sz="2800" dirty="0"/>
          </a:p>
        </p:txBody>
      </p:sp>
      <p:pic>
        <p:nvPicPr>
          <p:cNvPr id="2050" name="Picture 2" descr="C:\Users\Senay\Desktop\örnek çalışma\fotolar\EDEBİTAY SOSYAL 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96752"/>
            <a:ext cx="860444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4547-133D-4024-9206-526EF94C936D}" type="datetime1">
              <a:rPr lang="tr-TR" smtClean="0"/>
              <a:t>20.12.2018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6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Tarih-1 ve Coğrafya-1 Kapsamı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Coğrafya-1:  coğrafya öğretim programında belirtilen </a:t>
            </a:r>
            <a:r>
              <a:rPr lang="tr-TR" sz="2800" b="1" dirty="0">
                <a:solidFill>
                  <a:srgbClr val="C00000"/>
                </a:solidFill>
              </a:rPr>
              <a:t>9. ve 10. sınıf </a:t>
            </a:r>
            <a:r>
              <a:rPr lang="tr-TR" sz="2800" b="1" dirty="0" smtClean="0">
                <a:solidFill>
                  <a:srgbClr val="C00000"/>
                </a:solidFill>
              </a:rPr>
              <a:t>kazanımlarından oluşmaktadır</a:t>
            </a:r>
          </a:p>
          <a:p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rgbClr val="C00000"/>
                </a:solidFill>
              </a:rPr>
              <a:t>Tarih-1: Tarih dersinin 9 ve 10. sınıf tarih ve İnkılap Tarihi kazanımlarından oluşmaktadır. </a:t>
            </a:r>
          </a:p>
          <a:p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87E2-F86A-43C3-A2B6-5C95F2917BFA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8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17400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Sosyal Bilimler-2 Sınavı: </a:t>
            </a:r>
            <a:endParaRPr lang="tr-T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2996953"/>
            <a:ext cx="5976664" cy="187220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DEBA9-453E-4CC3-AC67-0EB26E5C2CA6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25</a:t>
            </a:fld>
            <a:endParaRPr lang="tr-TR"/>
          </a:p>
        </p:txBody>
      </p:sp>
      <p:pic>
        <p:nvPicPr>
          <p:cNvPr id="3074" name="Picture 2" descr="C:\Users\Senay\Desktop\örnek çalışma\fotolar\SOSY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29" y="1916832"/>
            <a:ext cx="8576543" cy="364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2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Sosyal Bilimler-2 Ders Kapsamları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Felsefe Grubu: Felsefe, Sosyoloji, Psikoloji ve Mantık Derslerinin tüm lise müfredatını kapsamaktadır.</a:t>
            </a:r>
          </a:p>
          <a:p>
            <a:r>
              <a:rPr lang="tr-TR" sz="2400" dirty="0" smtClean="0"/>
              <a:t>Tarih-2 Coğrafya-2 derslerinin konu kapsamı; yukarıda belirtilen bu derslerin ortak konuları dışında kalan diğer tüm lise müfredatını kapsar. </a:t>
            </a:r>
          </a:p>
          <a:p>
            <a:r>
              <a:rPr lang="tr-TR" sz="2400" b="1" dirty="0" smtClean="0">
                <a:solidFill>
                  <a:srgbClr val="C00000"/>
                </a:solidFill>
              </a:rPr>
              <a:t>Din dersinden muaf olan adaylar, ilave felsefe grubu sorularını yanıtlayacaktır.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829A0-9205-4C29-B043-42ED48921099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8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074242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Fen Bilimleri Sınavı: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Bu derslerin tüm lise müfredatını kapsar. </a:t>
            </a:r>
            <a:endParaRPr lang="tr-T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Senay\Desktop\örnek çalışma\fotolar\fen bilimleri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1466" y="1844824"/>
            <a:ext cx="7426997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730B-8EB6-4F6C-A624-481C197186D7}" type="datetime1">
              <a:rPr lang="tr-TR" smtClean="0"/>
              <a:t>20.12.2018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3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373042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Matematik Sınavı</a:t>
            </a:r>
            <a:r>
              <a:rPr lang="tr-TR" sz="3600" dirty="0" smtClean="0"/>
              <a:t>:  </a:t>
            </a:r>
            <a:br>
              <a:rPr lang="tr-TR" sz="3600" dirty="0" smtClean="0"/>
            </a:br>
            <a:r>
              <a:rPr lang="tr-TR" sz="3600" dirty="0" smtClean="0"/>
              <a:t> Tüm Lise Matematik ve Geometri konularını kapsamaktadır. </a:t>
            </a:r>
            <a:br>
              <a:rPr lang="tr-TR" sz="3600" dirty="0" smtClean="0"/>
            </a:br>
            <a:r>
              <a:rPr lang="tr-TR" sz="2400" b="1" dirty="0" smtClean="0">
                <a:solidFill>
                  <a:srgbClr val="C00000"/>
                </a:solidFill>
              </a:rPr>
              <a:t/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Muhtemelen 25-30 mat 15-10 geometri sorusu sorulacaktır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05064"/>
            <a:ext cx="8496944" cy="2520280"/>
          </a:xfrm>
        </p:spPr>
        <p:txBody>
          <a:bodyPr>
            <a:normAutofit/>
          </a:bodyPr>
          <a:lstStyle/>
          <a:p>
            <a:r>
              <a:rPr lang="tr-TR" dirty="0" smtClean="0"/>
              <a:t>Matematik Soru Sayısı Toplam 40 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BE23-7BF1-4576-AC87-51772BDD1064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0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Dil Sınavı: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İng</a:t>
            </a:r>
            <a:r>
              <a:rPr lang="tr-TR" sz="2800" dirty="0"/>
              <a:t>.</a:t>
            </a:r>
            <a:r>
              <a:rPr lang="tr-TR" sz="2800" dirty="0" smtClean="0"/>
              <a:t> Alm. </a:t>
            </a:r>
            <a:r>
              <a:rPr lang="tr-TR" sz="2800" dirty="0" err="1" smtClean="0"/>
              <a:t>Frnsz</a:t>
            </a:r>
            <a:r>
              <a:rPr lang="tr-TR" sz="2800" dirty="0" smtClean="0"/>
              <a:t>. Rusça ve Arapça Dillerinden yapılır.</a:t>
            </a:r>
          </a:p>
          <a:p>
            <a:r>
              <a:rPr lang="tr-TR" sz="2800" dirty="0" smtClean="0"/>
              <a:t>Aday bu </a:t>
            </a:r>
            <a:r>
              <a:rPr lang="tr-TR" sz="2800" dirty="0"/>
              <a:t>5</a:t>
            </a:r>
            <a:r>
              <a:rPr lang="tr-TR" sz="2800" dirty="0" smtClean="0"/>
              <a:t> dilden birini seçerek Dil sınavına girer. </a:t>
            </a:r>
          </a:p>
          <a:p>
            <a:r>
              <a:rPr lang="tr-TR" sz="2800" dirty="0" smtClean="0"/>
              <a:t>80 soru sorulacaktır. </a:t>
            </a:r>
          </a:p>
          <a:p>
            <a:r>
              <a:rPr lang="tr-TR" sz="2800" dirty="0" smtClean="0"/>
              <a:t>O dilin tüm lise müfredatını kapsamaktadır. </a:t>
            </a:r>
          </a:p>
          <a:p>
            <a:r>
              <a:rPr lang="tr-TR" sz="2800" dirty="0" smtClean="0"/>
              <a:t>Beş farklı dilden yapılacak sınavda tek puanlama ve sıra olacaktır.</a:t>
            </a:r>
          </a:p>
          <a:p>
            <a:r>
              <a:rPr lang="tr-TR" sz="2800" dirty="0" smtClean="0"/>
              <a:t>24 Haziran Pazar öğleden sonra uygulanacaktır</a:t>
            </a:r>
          </a:p>
          <a:p>
            <a:r>
              <a:rPr lang="tr-TR" sz="2800" dirty="0" smtClean="0"/>
              <a:t>120 dakika sınav süresi olacaktır.</a:t>
            </a:r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A0FD-53E1-4E39-A672-01DDC5D5FCA4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1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401845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2018’DEN İTİBAREN ÜNİVERSİTEYE</a:t>
            </a:r>
            <a:br>
              <a:rPr lang="tr-TR" b="1" dirty="0" smtClean="0"/>
            </a:br>
            <a:r>
              <a:rPr lang="tr-TR" b="1" dirty="0" smtClean="0"/>
              <a:t>GİRİŞ SINAVLARININ ADI: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rgbClr val="C00000"/>
                </a:solidFill>
              </a:rPr>
              <a:t>YÜKSEKÖĞRETİM KURUMLARI SINAVI 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>YKS 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/>
              <a:t>OLMUŞTUR</a:t>
            </a: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440160"/>
          </a:xfrm>
        </p:spPr>
        <p:txBody>
          <a:bodyPr>
            <a:normAutofit/>
          </a:bodyPr>
          <a:lstStyle/>
          <a:p>
            <a:r>
              <a:rPr lang="tr-TR" sz="2800" b="1" dirty="0"/>
              <a:t>HATIRLATMA: ÜNİVERSİTEYE GİRİŞ SINAVLARI  İKİ BASAMAK / AŞAMA  OLARAK UYGULANMAYA DEVAM ETMEKTEDİR.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7829-795B-4819-9BE5-F35CC387CE49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82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AYT UYGULANIŞI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968552"/>
          </a:xfrm>
        </p:spPr>
        <p:txBody>
          <a:bodyPr>
            <a:normAutofit fontScale="92500"/>
          </a:bodyPr>
          <a:lstStyle/>
          <a:p>
            <a:r>
              <a:rPr lang="tr-TR" sz="2800" dirty="0" smtClean="0"/>
              <a:t>AYT’de adaya tek kitapçık verilecektir. Aday kendi tercih önceliğine göre istediği testten başlayarak, istediği kadar test yanıtlayabilir.</a:t>
            </a:r>
          </a:p>
          <a:p>
            <a:r>
              <a:rPr lang="tr-TR" sz="2800" dirty="0" smtClean="0"/>
              <a:t>AYT’de açık uçlu soru sorulmayacaktır ve 4 yanlış bir doğruyu götürecektir.</a:t>
            </a:r>
          </a:p>
          <a:p>
            <a:r>
              <a:rPr lang="tr-TR" sz="2800" dirty="0" smtClean="0"/>
              <a:t>Bu durumda adayın zamanı iyi kullanması açısından 2 veya 3 teste girmesi tavsiye olunur. </a:t>
            </a:r>
          </a:p>
          <a:p>
            <a:r>
              <a:rPr lang="tr-TR" sz="2800" dirty="0"/>
              <a:t>İ</a:t>
            </a:r>
            <a:r>
              <a:rPr lang="tr-TR" sz="2800" dirty="0" smtClean="0"/>
              <a:t>kinci aşama sınavına </a:t>
            </a:r>
            <a:r>
              <a:rPr lang="tr-TR" sz="2800" dirty="0"/>
              <a:t>4 testten birden </a:t>
            </a:r>
            <a:r>
              <a:rPr lang="tr-TR" sz="2800" dirty="0" smtClean="0"/>
              <a:t>girilmesi zaman baskısı oluşturacaktır. </a:t>
            </a:r>
          </a:p>
          <a:p>
            <a:r>
              <a:rPr lang="tr-TR" sz="2800" dirty="0" smtClean="0"/>
              <a:t>4 teste birden hazırlanmanın hiç gereği yoktur, lütfen kazanmak istediğiniz programı önceden seçiniz.</a:t>
            </a:r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CE327-7133-49BE-A68D-60E8C57F74DB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3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ALAN YETERLİKİK TESTİ SÜRELERİ </a:t>
            </a:r>
            <a:endParaRPr lang="tr-TR" sz="3600" dirty="0"/>
          </a:p>
        </p:txBody>
      </p:sp>
      <p:pic>
        <p:nvPicPr>
          <p:cNvPr id="5122" name="Picture 2" descr="C:\Users\Senay\Desktop\örnek çalışma\fotolar\SINAV SÜRESİ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260" y="2132856"/>
            <a:ext cx="824819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E85C7-19D9-4F9F-9EB8-83397C1CABBA}" type="datetime1">
              <a:rPr lang="tr-TR" smtClean="0"/>
              <a:t>20.12.2018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3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6480720" cy="14401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2D27-6E98-461E-A76A-1BD70D283935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32</a:t>
            </a:fld>
            <a:endParaRPr lang="tr-TR"/>
          </a:p>
        </p:txBody>
      </p:sp>
      <p:pic>
        <p:nvPicPr>
          <p:cNvPr id="3074" name="Picture 2" descr="C:\Users\Hasan\Desktop\Adsı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332656"/>
            <a:ext cx="10972800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73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899592" y="1417638"/>
            <a:ext cx="7787208" cy="64321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0D6A-75E8-4282-A87A-93EF7E93D5FE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33</a:t>
            </a:fld>
            <a:endParaRPr lang="tr-TR"/>
          </a:p>
        </p:txBody>
      </p:sp>
      <p:pic>
        <p:nvPicPr>
          <p:cNvPr id="1026" name="Picture 2" descr="C:\Users\Hasan\Desktop\Resim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10058400" cy="695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9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683568" y="1412776"/>
            <a:ext cx="7571184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CE7B3-B581-42E8-A3A9-83E7D1944680}" type="datetime1">
              <a:rPr lang="tr-TR" smtClean="0"/>
              <a:t>20.12.2018</a:t>
            </a:fld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34</a:t>
            </a:fld>
            <a:endParaRPr lang="tr-TR"/>
          </a:p>
        </p:txBody>
      </p:sp>
      <p:pic>
        <p:nvPicPr>
          <p:cNvPr id="1026" name="Picture 2" descr="C:\Users\Senay\Desktop\2018 üniversiteye giriş sunumları\1. ayt eş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" y="676858"/>
            <a:ext cx="9099633" cy="563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211144" cy="93124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8A94-0506-4D0E-A752-8334B88F1B1C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35</a:t>
            </a:fld>
            <a:endParaRPr lang="tr-TR"/>
          </a:p>
        </p:txBody>
      </p:sp>
      <p:pic>
        <p:nvPicPr>
          <p:cNvPr id="2050" name="Picture 2" descr="C:\Users\Senay\Desktop\2018 üniversiteye giriş sunumları\1. ayt says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77" y="531312"/>
            <a:ext cx="8970191" cy="57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4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7859216" cy="49919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3012-15B3-4630-8573-16DEF0E65EC0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36</a:t>
            </a:fld>
            <a:endParaRPr lang="tr-TR"/>
          </a:p>
        </p:txBody>
      </p:sp>
      <p:pic>
        <p:nvPicPr>
          <p:cNvPr id="3074" name="Picture 2" descr="C:\Users\Senay\Desktop\2018 üniversiteye giriş sunumları\1. ayt söz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0" y="506416"/>
            <a:ext cx="9027592" cy="588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93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1043608" y="1417638"/>
            <a:ext cx="7643192" cy="35517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24FD-605D-462A-B2AA-20E48C66F7DD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37</a:t>
            </a:fld>
            <a:endParaRPr lang="tr-TR"/>
          </a:p>
        </p:txBody>
      </p:sp>
      <p:pic>
        <p:nvPicPr>
          <p:cNvPr id="4098" name="Picture 2" descr="C:\Users\Senay\Desktop\2018 üniversiteye giriş sunumları\1. ayat dil puan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5" y="476986"/>
            <a:ext cx="8933661" cy="576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HATIRLATMALAR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TYT’de 150 ham  puanı geçemeyen adayın YKS puanı hesaplanmaz.</a:t>
            </a:r>
          </a:p>
          <a:p>
            <a:r>
              <a:rPr lang="tr-TR" sz="2800" dirty="0" smtClean="0"/>
              <a:t>TYT netleri YKS puanını hesaplamada kullanılır.</a:t>
            </a:r>
          </a:p>
          <a:p>
            <a:r>
              <a:rPr lang="tr-TR" sz="2800" dirty="0" smtClean="0"/>
              <a:t>AYT başarısı / başarısızlığı TYT puanını etkilemez. </a:t>
            </a:r>
            <a:endParaRPr lang="tr-TR" sz="2800" dirty="0"/>
          </a:p>
          <a:p>
            <a:r>
              <a:rPr lang="tr-TR" sz="2800" dirty="0" smtClean="0"/>
              <a:t>Aday AYT’de 180 ham puanı geçmese de, TYT ham puanında 150’yi geçtiği için, TYT puanı ile tercih yapabilir.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C6E0-CEA1-4AC8-AEF3-E04DDF693CE3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1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tr-TR" sz="3200" dirty="0" smtClean="0"/>
              <a:t>AYT puanları birbirinden bağımsız hesaplanır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 fontScale="92500"/>
          </a:bodyPr>
          <a:lstStyle/>
          <a:p>
            <a:r>
              <a:rPr lang="tr-TR" sz="3000" dirty="0" smtClean="0"/>
              <a:t>AYT </a:t>
            </a:r>
            <a:r>
              <a:rPr lang="tr-TR" sz="3000" dirty="0"/>
              <a:t>puanı hesaplanırken her alan için o alana kaynaklık eden iki </a:t>
            </a:r>
            <a:r>
              <a:rPr lang="tr-TR" sz="3000" dirty="0" smtClean="0"/>
              <a:t>AYT testi kullanılır. </a:t>
            </a:r>
          </a:p>
          <a:p>
            <a:r>
              <a:rPr lang="tr-TR" sz="3000" dirty="0" smtClean="0"/>
              <a:t>Örnek: AYT’de 3 teste giren adayın (MAT, FEN, Edebiyat Sos-1) sayısal puanı hesaplanırken Mat ve Fen testleri dikkate alınır, Edebiyat-sos-1 netleri Sayısal puanını etkilemez. </a:t>
            </a:r>
          </a:p>
          <a:p>
            <a:r>
              <a:rPr lang="tr-TR" sz="3000" dirty="0" smtClean="0"/>
              <a:t>Aynı şekilde bu adayın Eşit Ağırlık Puanı hesaplanırken de Mat ve Edebiyat Sos-1 netleri dikkate alınır, Fen netleri dikkate alınmaz. </a:t>
            </a:r>
            <a:endParaRPr lang="tr-TR" sz="3000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C847-820E-4483-9BF2-DC7621959969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2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ÖSYS’NİN UYGULANIŞININ YENİ HALİ:</a:t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YKS SINAVLARI: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  </a:t>
            </a:r>
            <a:endParaRPr lang="tr-TR" sz="2400" dirty="0" smtClean="0"/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    YGS YERİNE </a:t>
            </a:r>
            <a:endParaRPr lang="tr-TR" sz="2800" dirty="0"/>
          </a:p>
          <a:p>
            <a:r>
              <a:rPr lang="tr-TR" sz="2800" dirty="0" smtClean="0"/>
              <a:t>BİRİNCİ AŞAMA: </a:t>
            </a:r>
            <a:r>
              <a:rPr lang="tr-TR" sz="2800" b="1" dirty="0" smtClean="0">
                <a:solidFill>
                  <a:srgbClr val="C00000"/>
                </a:solidFill>
              </a:rPr>
              <a:t>TEMEL YETENEK TESTİ </a:t>
            </a:r>
            <a:r>
              <a:rPr lang="tr-TR" sz="3400" b="1" dirty="0" smtClean="0">
                <a:solidFill>
                  <a:srgbClr val="0070C0"/>
                </a:solidFill>
              </a:rPr>
              <a:t>(TYT)</a:t>
            </a:r>
          </a:p>
          <a:p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       LYS YERİNE</a:t>
            </a:r>
          </a:p>
          <a:p>
            <a:r>
              <a:rPr lang="tr-TR" sz="2800" dirty="0" smtClean="0"/>
              <a:t>İKİNCİ AŞAMA: </a:t>
            </a:r>
            <a:r>
              <a:rPr lang="tr-TR" sz="2800" b="1" dirty="0" smtClean="0">
                <a:solidFill>
                  <a:srgbClr val="C00000"/>
                </a:solidFill>
              </a:rPr>
              <a:t>ALAN YETERLİKİK TESTİ </a:t>
            </a:r>
            <a:r>
              <a:rPr lang="tr-TR" sz="3400" b="1" dirty="0" smtClean="0">
                <a:solidFill>
                  <a:srgbClr val="002060"/>
                </a:solidFill>
              </a:rPr>
              <a:t>(AYT)    </a:t>
            </a:r>
          </a:p>
          <a:p>
            <a:pPr marL="0" indent="0">
              <a:buNone/>
            </a:pPr>
            <a:r>
              <a:rPr lang="tr-TR" sz="2800" b="1" dirty="0"/>
              <a:t> </a:t>
            </a:r>
            <a:r>
              <a:rPr lang="tr-TR" sz="2800" b="1" dirty="0" smtClean="0"/>
              <a:t>         </a:t>
            </a:r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GETİRİLMİŞTİR</a:t>
            </a:r>
          </a:p>
          <a:p>
            <a:pPr marL="0" indent="0">
              <a:buNone/>
            </a:pPr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C808-247E-40DA-907B-7FA4099268A0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4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BAŞARI SINIRLAMASI ŞARTI: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Tıp:                        40.000 (Sayısal puanda)</a:t>
            </a:r>
          </a:p>
          <a:p>
            <a:r>
              <a:rPr lang="tr-TR" dirty="0" smtClean="0"/>
              <a:t>Hukuk:                150.000 (EA Puanda)</a:t>
            </a:r>
          </a:p>
          <a:p>
            <a:r>
              <a:rPr lang="tr-TR" dirty="0" smtClean="0"/>
              <a:t>Mimarlık:            200.000 </a:t>
            </a:r>
            <a:r>
              <a:rPr lang="tr-TR" dirty="0"/>
              <a:t>(Sayısal puanda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Öğretmenlikler: 240.000 (Say-EA-Söz-Dil Puanda)</a:t>
            </a:r>
          </a:p>
          <a:p>
            <a:r>
              <a:rPr lang="tr-TR" dirty="0"/>
              <a:t>Mühendislikler: 240.000 (Sayısal puanda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r>
              <a:rPr lang="tr-TR" sz="2600" dirty="0">
                <a:solidFill>
                  <a:srgbClr val="C00000"/>
                </a:solidFill>
              </a:rPr>
              <a:t> </a:t>
            </a:r>
            <a:r>
              <a:rPr lang="tr-TR" sz="2600" dirty="0" smtClean="0">
                <a:solidFill>
                  <a:srgbClr val="C00000"/>
                </a:solidFill>
              </a:rPr>
              <a:t>  (Su, Orman ve Ziraat mühendislikleri hariç)</a:t>
            </a:r>
          </a:p>
          <a:p>
            <a:pPr marL="0" indent="0">
              <a:buNone/>
            </a:pPr>
            <a:r>
              <a:rPr lang="tr-TR" sz="2800" b="1" dirty="0" smtClean="0"/>
              <a:t>Adayların bu programları tercih edebilmeleri için ilgili puan türlerinde, belirtilen başarı sırası içinde olması gerekmektedir. </a:t>
            </a:r>
            <a:endParaRPr lang="tr-TR" sz="2800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342B-B9D7-4F7E-8B23-F37140642E7C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3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  MTOK Aynen devam edecektir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Meslek lisesi mezunlarının alanları ile ilgili 2 yıllık önlisans programları için aldıkları ek puan hakkı TYT’de devam etmektedir.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30/03/2012 tarihinden önce meslek lisesi mezunu yada öğrencisi olan adayların ilgili lisans programları için aldıkları ek puan hakkı devam etmektedir. 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DD15-3AED-4178-8C98-304BB73ED1F3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8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YKS ALANLARI VE PUAN TÜRLERİ: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dirty="0" smtClean="0">
                <a:solidFill>
                  <a:srgbClr val="C00000"/>
                </a:solidFill>
              </a:rPr>
              <a:t>TÜRKÇE SOSYAL </a:t>
            </a:r>
            <a:r>
              <a:rPr lang="tr-TR" sz="3600" b="1" dirty="0">
                <a:solidFill>
                  <a:srgbClr val="C00000"/>
                </a:solidFill>
              </a:rPr>
              <a:t>/</a:t>
            </a:r>
            <a:r>
              <a:rPr lang="tr-TR" sz="3600" b="1" dirty="0" smtClean="0">
                <a:solidFill>
                  <a:srgbClr val="C00000"/>
                </a:solidFill>
              </a:rPr>
              <a:t> SÖZEL ALAN: </a:t>
            </a:r>
          </a:p>
          <a:p>
            <a:pPr algn="ctr"/>
            <a:endParaRPr lang="tr-TR" sz="2400" dirty="0" smtClean="0"/>
          </a:p>
          <a:p>
            <a:pPr marL="0" indent="0" algn="ctr">
              <a:buNone/>
            </a:pPr>
            <a:r>
              <a:rPr lang="tr-TR" sz="2600" b="1" dirty="0" smtClean="0">
                <a:solidFill>
                  <a:srgbClr val="0070C0"/>
                </a:solidFill>
              </a:rPr>
              <a:t>  ESKİ LYS PUAN TÜRLERİ TS-1, TS-2</a:t>
            </a:r>
          </a:p>
          <a:p>
            <a:pPr marL="0" indent="0" algn="ctr">
              <a:buNone/>
            </a:pPr>
            <a:endParaRPr lang="tr-TR" sz="2600" dirty="0" smtClean="0"/>
          </a:p>
          <a:p>
            <a:pPr marL="0" indent="0" algn="ctr">
              <a:buNone/>
            </a:pPr>
            <a:r>
              <a:rPr lang="tr-TR" sz="2600" dirty="0" smtClean="0"/>
              <a:t> SÖZEL (</a:t>
            </a:r>
            <a:r>
              <a:rPr lang="tr-TR" sz="2600" b="1" dirty="0" smtClean="0">
                <a:solidFill>
                  <a:srgbClr val="FF0000"/>
                </a:solidFill>
              </a:rPr>
              <a:t>SÖZ</a:t>
            </a:r>
            <a:r>
              <a:rPr lang="tr-TR" sz="2600" dirty="0" smtClean="0"/>
              <a:t>)</a:t>
            </a:r>
          </a:p>
          <a:p>
            <a:pPr marL="0" indent="0" algn="ctr">
              <a:buNone/>
            </a:pPr>
            <a:r>
              <a:rPr lang="tr-TR" sz="2600" dirty="0" smtClean="0"/>
              <a:t>       AYT’DE GİRMESİ GEREKEN SINAVLAR  </a:t>
            </a:r>
          </a:p>
          <a:p>
            <a:pPr marL="0" indent="0" algn="ctr">
              <a:buNone/>
            </a:pPr>
            <a:r>
              <a:rPr lang="tr-TR" sz="2600" dirty="0" smtClean="0"/>
              <a:t> </a:t>
            </a:r>
          </a:p>
          <a:p>
            <a:pPr marL="0" indent="0" algn="ctr">
              <a:buNone/>
            </a:pPr>
            <a:r>
              <a:rPr lang="tr-TR" sz="2600" b="1" dirty="0" smtClean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600" b="1" dirty="0" smtClean="0"/>
              <a:t>  ve </a:t>
            </a:r>
          </a:p>
          <a:p>
            <a:pPr marL="0" indent="0" algn="ctr">
              <a:buNone/>
            </a:pPr>
            <a:r>
              <a:rPr lang="tr-TR" sz="2600" b="1" dirty="0" smtClean="0"/>
              <a:t>             SOSYAL BİLİMLER 2 SINAVI 40 SORU</a:t>
            </a:r>
            <a:endParaRPr lang="tr-TR" sz="2600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9138-55B5-4359-A9E8-538374F8CD6C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4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EŞİT AĞIRLIK / TÜRKÇE MATEMATİK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r-TR" sz="2800" b="1" dirty="0">
                <a:solidFill>
                  <a:srgbClr val="0070C0"/>
                </a:solidFill>
              </a:rPr>
              <a:t> </a:t>
            </a:r>
            <a:r>
              <a:rPr lang="tr-TR" sz="2800" b="1" dirty="0" smtClean="0">
                <a:solidFill>
                  <a:srgbClr val="0070C0"/>
                </a:solidFill>
              </a:rPr>
              <a:t>  ESKİ LYS PUAN TÜRLERİ TM-1, TM-2 TM,3</a:t>
            </a:r>
          </a:p>
          <a:p>
            <a:pPr algn="ctr"/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 EŞİT AĞIRLIK  (</a:t>
            </a:r>
            <a:r>
              <a:rPr lang="tr-TR" sz="2800" b="1" dirty="0" smtClean="0">
                <a:solidFill>
                  <a:srgbClr val="FF0000"/>
                </a:solidFill>
              </a:rPr>
              <a:t>EA</a:t>
            </a:r>
            <a:r>
              <a:rPr lang="tr-TR" sz="2800" dirty="0" smtClean="0"/>
              <a:t>)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 smtClean="0"/>
              <a:t>   AYT’DE </a:t>
            </a:r>
            <a:r>
              <a:rPr lang="tr-TR" sz="2800" dirty="0"/>
              <a:t>GİRMESİ GEREKEN </a:t>
            </a:r>
            <a:r>
              <a:rPr lang="tr-TR" sz="2800" dirty="0" smtClean="0"/>
              <a:t>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/>
              <a:t>YKS’DE EDEBİYAT - SOSYAL BİLİMLER 1 SINAVI 40 SORU</a:t>
            </a:r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 smtClean="0"/>
              <a:t>METEMATİK SINAVI </a:t>
            </a:r>
            <a:r>
              <a:rPr lang="tr-TR" sz="2800" b="1" dirty="0"/>
              <a:t>40 SORU</a:t>
            </a:r>
          </a:p>
          <a:p>
            <a:pPr marL="0" indent="0" algn="ctr">
              <a:buNone/>
            </a:pPr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AD90-3233-4E76-9803-FDEB991CDF0F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8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SAYISAL / MATEMATİK FEN ALAN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sz="2800" b="1" dirty="0">
                <a:solidFill>
                  <a:srgbClr val="0070C0"/>
                </a:solidFill>
              </a:rPr>
              <a:t>ESKİ LYS PUAN </a:t>
            </a:r>
            <a:r>
              <a:rPr lang="tr-TR" sz="2800" b="1" dirty="0" smtClean="0">
                <a:solidFill>
                  <a:srgbClr val="0070C0"/>
                </a:solidFill>
              </a:rPr>
              <a:t>TÜRLERİ  MF-1, MF-2, MF-3 MF-4</a:t>
            </a:r>
            <a:endParaRPr lang="tr-TR" sz="2800" b="1" dirty="0">
              <a:solidFill>
                <a:srgbClr val="0070C0"/>
              </a:solidFill>
            </a:endParaRPr>
          </a:p>
          <a:p>
            <a:pPr algn="ctr"/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</a:t>
            </a:r>
            <a:r>
              <a:rPr lang="tr-TR" sz="2800" dirty="0" smtClean="0"/>
              <a:t>SAYISAL(</a:t>
            </a:r>
            <a:r>
              <a:rPr lang="tr-TR" sz="2800" b="1" dirty="0" smtClean="0">
                <a:solidFill>
                  <a:srgbClr val="FF0000"/>
                </a:solidFill>
              </a:rPr>
              <a:t>SAY</a:t>
            </a:r>
            <a:r>
              <a:rPr lang="tr-TR" sz="2800" dirty="0" smtClean="0"/>
              <a:t>)</a:t>
            </a: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   </a:t>
            </a:r>
            <a:r>
              <a:rPr lang="tr-TR" sz="2800" dirty="0" smtClean="0"/>
              <a:t>AYT’DE </a:t>
            </a:r>
            <a:r>
              <a:rPr lang="tr-TR" sz="2800" dirty="0"/>
              <a:t>GİRMESİ GEREKEN SINAVLAR</a:t>
            </a:r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b="1" dirty="0" smtClean="0"/>
              <a:t>FEN BİLİMLERİ SINAVI 40 SORU</a:t>
            </a:r>
            <a:endParaRPr lang="tr-TR" sz="2800" b="1" dirty="0"/>
          </a:p>
          <a:p>
            <a:pPr marL="0" indent="0" algn="ctr">
              <a:buNone/>
            </a:pPr>
            <a:r>
              <a:rPr lang="tr-TR" sz="2800" b="1" dirty="0"/>
              <a:t>  ve </a:t>
            </a:r>
          </a:p>
          <a:p>
            <a:pPr marL="0" indent="0" algn="ctr">
              <a:buNone/>
            </a:pPr>
            <a:r>
              <a:rPr lang="tr-TR" sz="2800" b="1" dirty="0"/>
              <a:t>METEMATİK SINAVI 40 SOR</a:t>
            </a:r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3ADB-0B8F-4B91-9BED-1431D0201B52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8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29600" cy="286633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TÜM ÜNİVERSİTE ADAYLARINA </a:t>
            </a:r>
            <a:r>
              <a:rPr lang="tr-TR" dirty="0" smtClean="0"/>
              <a:t>BAŞARILAR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C661-65E0-4F82-8224-86CA600B2552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7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-11008"/>
            <a:ext cx="8229600" cy="99060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2019 ÖSYS BAŞVURUSU</a:t>
            </a:r>
            <a:endParaRPr lang="tr-TR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sz="3600" dirty="0" smtClean="0"/>
              <a:t>SINAV TARİHİ</a:t>
            </a:r>
          </a:p>
          <a:p>
            <a:pPr marL="0" indent="0" algn="ctr">
              <a:buNone/>
            </a:pPr>
            <a:r>
              <a:rPr lang="tr-TR" sz="3600" dirty="0" smtClean="0"/>
              <a:t>TYT: 15.06.2019</a:t>
            </a:r>
          </a:p>
          <a:p>
            <a:pPr marL="0" indent="0" algn="ctr">
              <a:buNone/>
            </a:pPr>
            <a:r>
              <a:rPr lang="tr-TR" sz="3600" dirty="0" smtClean="0"/>
              <a:t>AYT: 16.06.2019</a:t>
            </a:r>
          </a:p>
          <a:p>
            <a:pPr marL="0" indent="0" algn="ctr">
              <a:buNone/>
            </a:pPr>
            <a:r>
              <a:rPr lang="tr-TR" sz="3600" dirty="0" smtClean="0"/>
              <a:t>Başvuru Tarihi: 12.02.2019</a:t>
            </a:r>
          </a:p>
          <a:p>
            <a:pPr marL="0" indent="0" algn="ctr">
              <a:buNone/>
            </a:pPr>
            <a:r>
              <a:rPr lang="tr-TR" sz="3600" dirty="0"/>
              <a:t> </a:t>
            </a:r>
            <a:r>
              <a:rPr lang="tr-TR" sz="3600" dirty="0" smtClean="0"/>
              <a:t>                         06.03.2019</a:t>
            </a:r>
          </a:p>
          <a:p>
            <a:pPr marL="0" indent="0" algn="ctr">
              <a:buNone/>
            </a:pPr>
            <a:endParaRPr lang="tr-TR" sz="3600" dirty="0" smtClean="0"/>
          </a:p>
          <a:p>
            <a:pPr marL="0" indent="0" algn="ctr">
              <a:buNone/>
            </a:pPr>
            <a:r>
              <a:rPr lang="tr-TR" sz="3600" dirty="0" smtClean="0"/>
              <a:t>Geç Başvuru Tarihi: 19.03.2019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3600" dirty="0" smtClean="0"/>
              <a:t>TYT </a:t>
            </a:r>
            <a:r>
              <a:rPr lang="tr-TR" sz="3600" dirty="0" smtClean="0"/>
              <a:t>ve AYT ve </a:t>
            </a:r>
            <a:r>
              <a:rPr lang="tr-TR" sz="3600" dirty="0" smtClean="0"/>
              <a:t>YDT </a:t>
            </a:r>
            <a:r>
              <a:rPr lang="tr-TR" sz="3600" dirty="0" smtClean="0"/>
              <a:t> Sonuçlarının Açıklanması</a:t>
            </a:r>
            <a:r>
              <a:rPr lang="tr-TR" sz="3600" dirty="0" smtClean="0"/>
              <a:t>: </a:t>
            </a:r>
          </a:p>
          <a:p>
            <a:pPr marL="0" indent="0" algn="ctr">
              <a:buNone/>
            </a:pPr>
            <a:r>
              <a:rPr lang="tr-TR" sz="3600" dirty="0" smtClean="0"/>
              <a:t>18/07/2019</a:t>
            </a:r>
          </a:p>
          <a:p>
            <a:pPr marL="0" indent="0">
              <a:buNone/>
            </a:pPr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A8E1-5313-4AC6-953B-45700709BF5F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5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ÖSYS BAŞVURUSU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Bu başvuruda adaylar TYT ve </a:t>
            </a:r>
            <a:r>
              <a:rPr lang="tr-TR" sz="2800" dirty="0" smtClean="0"/>
              <a:t>AYT </a:t>
            </a:r>
            <a:r>
              <a:rPr lang="tr-TR" sz="2800" dirty="0"/>
              <a:t>başvurusunu yapacaklardır.</a:t>
            </a:r>
          </a:p>
          <a:p>
            <a:r>
              <a:rPr lang="tr-TR" sz="2800" dirty="0"/>
              <a:t>Dileyen adaylar sadece TYT’ye başvurup </a:t>
            </a:r>
            <a:r>
              <a:rPr lang="tr-TR" sz="2800" dirty="0" smtClean="0"/>
              <a:t>AYT’ye başvurmayabilir.</a:t>
            </a:r>
            <a:endParaRPr lang="tr-TR" sz="2800" dirty="0"/>
          </a:p>
          <a:p>
            <a:r>
              <a:rPr lang="tr-TR" sz="2800" dirty="0"/>
              <a:t>Bu başvuruyu yapmayan adaylar </a:t>
            </a:r>
            <a:r>
              <a:rPr lang="tr-TR" sz="2800" dirty="0" smtClean="0"/>
              <a:t>2019 </a:t>
            </a:r>
            <a:r>
              <a:rPr lang="tr-TR" sz="2800" dirty="0"/>
              <a:t>yılında üniversite  sınavı ve tercihlerinde herhangi bir işlem yapamaz. 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B03-6884-4787-9E4A-0F3B26A881A8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1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YKS BAŞVURU ÜCRETLERİ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/>
          </a:bodyPr>
          <a:lstStyle/>
          <a:p>
            <a:r>
              <a:rPr lang="tr-TR" sz="3800" b="1" dirty="0" smtClean="0">
                <a:solidFill>
                  <a:schemeClr val="accent2">
                    <a:lumMod val="50000"/>
                  </a:schemeClr>
                </a:solidFill>
              </a:rPr>
              <a:t>I. AŞAMA TYT BAŞVURU ÜCRETİ: 50 TL</a:t>
            </a:r>
          </a:p>
          <a:p>
            <a:endParaRPr lang="tr-TR" sz="3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sz="3800" b="1" dirty="0" smtClean="0">
                <a:solidFill>
                  <a:schemeClr val="accent2">
                    <a:lumMod val="50000"/>
                  </a:schemeClr>
                </a:solidFill>
              </a:rPr>
              <a:t>II. AŞAMA AYT BAŞVURU ÜCRETİ: 50 TL</a:t>
            </a:r>
          </a:p>
          <a:p>
            <a:endParaRPr lang="tr-TR" sz="3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sz="3800" b="1" dirty="0" smtClean="0">
                <a:solidFill>
                  <a:schemeClr val="accent2">
                    <a:lumMod val="50000"/>
                  </a:schemeClr>
                </a:solidFill>
              </a:rPr>
              <a:t>YDT</a:t>
            </a:r>
            <a:r>
              <a:rPr lang="tr-TR" sz="3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sz="3800" b="1" dirty="0" smtClean="0">
                <a:solidFill>
                  <a:schemeClr val="accent2">
                    <a:lumMod val="50000"/>
                  </a:schemeClr>
                </a:solidFill>
              </a:rPr>
              <a:t>SINAVI BAŞVURU ÜCRETİ: 50 TL</a:t>
            </a:r>
            <a:endParaRPr lang="tr-TR" sz="3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2B71-9C09-4158-988B-9B1996D7E86C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4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65618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TYT NEDİR? (BİRİNCİ AŞAMA SINAVI)</a:t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 smtClean="0">
                <a:solidFill>
                  <a:srgbClr val="C00000"/>
                </a:solidFill>
              </a:rPr>
              <a:t>TEMEL YETENEK TESTİ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353347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3200" dirty="0" smtClean="0"/>
              <a:t>İlk aşama sınavı olup yükseköğretime geçiş yapmak isteyen tüm adayların girmesi gereken bir sınavdır. </a:t>
            </a:r>
          </a:p>
          <a:p>
            <a:r>
              <a:rPr lang="tr-TR" sz="3200" dirty="0"/>
              <a:t>Temel Yeterlilik, adayların sözel ve sayısal alanlarda sahip olmaları beklenen </a:t>
            </a:r>
            <a:r>
              <a:rPr lang="tr-TR" sz="3200" dirty="0" smtClean="0"/>
              <a:t>temel düzeyde bilgi</a:t>
            </a:r>
            <a:r>
              <a:rPr lang="tr-TR" sz="3200" dirty="0"/>
              <a:t>, </a:t>
            </a:r>
            <a:r>
              <a:rPr lang="tr-TR" sz="3200" dirty="0" smtClean="0"/>
              <a:t>beceri, hazırbulunuşluk </a:t>
            </a:r>
            <a:r>
              <a:rPr lang="tr-TR" sz="3200" dirty="0"/>
              <a:t>ve yetkinlikleri kapsar</a:t>
            </a:r>
            <a:r>
              <a:rPr lang="tr-TR" sz="3200" dirty="0" smtClean="0"/>
              <a:t>.</a:t>
            </a:r>
          </a:p>
          <a:p>
            <a:endParaRPr lang="tr-TR" sz="3200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F228-A21B-4EA2-B0ED-B510706EA6E8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0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800" b="1" dirty="0" smtClean="0">
                <a:solidFill>
                  <a:srgbClr val="C00000"/>
                </a:solidFill>
              </a:rPr>
              <a:t>SÖZEL MANTIK (40 TÜRKÇE 20 SOSYAL)</a:t>
            </a:r>
            <a:endParaRPr lang="tr-TR" sz="3800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Amaç Türkçe ve Sosyal soruları ile;</a:t>
            </a:r>
          </a:p>
          <a:p>
            <a:r>
              <a:rPr lang="tr-TR" dirty="0"/>
              <a:t>Türkçeyi doğru kullanma, okuduğunu anlama ve yorumlama, kelime hazinesi, temel cümle bilgisi ve imla kurallarını kullanma becerileri ölçülecektir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Adayın sosyal alanda ki beceri, kavrama muhakeme, akıl yürütme ve çıkarım noktalarında yeterliliğini ölçmektir. </a:t>
            </a:r>
          </a:p>
          <a:p>
            <a:r>
              <a:rPr lang="tr-TR" b="1" u="sng" dirty="0" smtClean="0">
                <a:solidFill>
                  <a:srgbClr val="0070C0"/>
                </a:solidFill>
              </a:rPr>
              <a:t>Adayın Sosyal Bilimler alanına olan yatkınlığını ve temel bilgi birikimini ölçmek için yapılacaktır. </a:t>
            </a:r>
            <a:endParaRPr lang="tr-TR" b="1" u="sng" dirty="0">
              <a:solidFill>
                <a:srgbClr val="0070C0"/>
              </a:solidFill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79DB-F0D9-4A3E-9BEE-5DD44FC26805}" type="datetime1">
              <a:rPr lang="tr-TR" smtClean="0"/>
              <a:t>20.12.2018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4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1349</TotalTime>
  <Words>1571</Words>
  <Application>Microsoft Office PowerPoint</Application>
  <PresentationFormat>Ekran Gösterisi (4:3)</PresentationFormat>
  <Paragraphs>317</Paragraphs>
  <Slides>45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Netlik</vt:lpstr>
      <vt:lpstr>2019 ÖSYS SÜRECİ BİLGİLENDİRMESİ  </vt:lpstr>
      <vt:lpstr>YÖK EKİM 2017 İTİBARİYLE ÜNİVERSİTEYE GİRİŞİ YENİDEN DÜZENLEMİŞTİR</vt:lpstr>
      <vt:lpstr>2018’DEN İTİBAREN ÜNİVERSİTEYE GİRİŞ SINAVLARININ ADI:  YÜKSEKÖĞRETİM KURUMLARI SINAVI  YKS  OLMUŞTUR </vt:lpstr>
      <vt:lpstr>ÖSYS’NİN UYGULANIŞININ YENİ HALİ: YKS SINAVLARI:</vt:lpstr>
      <vt:lpstr>2019 ÖSYS BAŞVURUSU</vt:lpstr>
      <vt:lpstr>ÖSYS BAŞVURUSU</vt:lpstr>
      <vt:lpstr>YKS BAŞVURU ÜCRETLERİ</vt:lpstr>
      <vt:lpstr>TYT NEDİR? (BİRİNCİ AŞAMA SINAVI) TEMEL YETENEK TESTİ</vt:lpstr>
      <vt:lpstr>SÖZEL MANTIK (40 TÜRKÇE 20 SOSYAL)</vt:lpstr>
      <vt:lpstr>SAYISAL MANTIK (40 MATEMATİK 20 FEN)</vt:lpstr>
      <vt:lpstr>TYT - YGS ARASINDAKİ İLİŞKİ</vt:lpstr>
      <vt:lpstr>TYT KAPSAMI </vt:lpstr>
      <vt:lpstr>TYT UYGULANIŞI</vt:lpstr>
      <vt:lpstr>TYT SORU DAĞILIMLARI</vt:lpstr>
      <vt:lpstr>ADAYLARA TAVSİYEMİZ</vt:lpstr>
      <vt:lpstr>PowerPoint Sunusu</vt:lpstr>
      <vt:lpstr>TYT’de ders başına her bir netin yaklaşık değeri</vt:lpstr>
      <vt:lpstr>TYT SONUÇLARI NERELERDE KULLANILICAK</vt:lpstr>
      <vt:lpstr>TYT PUANI İLE ASKER ve POLİS MESLEK YÜKSEKOKULU ÖN BAŞVURULARI</vt:lpstr>
      <vt:lpstr>YKS’DE İKİNCİ AŞAMA SINAVI:</vt:lpstr>
      <vt:lpstr>İKİNCİ AŞAMA AYT’YE GİRİŞ</vt:lpstr>
      <vt:lpstr>AYT ANLATIMI (ALAN YETERLİLİK TESTİ)</vt:lpstr>
      <vt:lpstr>AYT DERS KAPSAMLARI ve SORU SAYILARI </vt:lpstr>
      <vt:lpstr>Tarih-1 ve Coğrafya-1 Kapsamı</vt:lpstr>
      <vt:lpstr>Sosyal Bilimler-2 Sınavı: </vt:lpstr>
      <vt:lpstr>Sosyal Bilimler-2 Ders Kapsamları</vt:lpstr>
      <vt:lpstr>Fen Bilimleri Sınavı:  Bu derslerin tüm lise müfredatını kapsar. </vt:lpstr>
      <vt:lpstr>Matematik Sınavı:    Tüm Lise Matematik ve Geometri konularını kapsamaktadır.   Muhtemelen 25-30 mat 15-10 geometri sorusu sorulacaktır</vt:lpstr>
      <vt:lpstr>Dil Sınavı:</vt:lpstr>
      <vt:lpstr>AYT UYGULANIŞI</vt:lpstr>
      <vt:lpstr>ALAN YETERLİKİK TESTİ SÜRELERİ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HATIRLATMALAR</vt:lpstr>
      <vt:lpstr>AYT puanları birbirinden bağımsız hesaplanır </vt:lpstr>
      <vt:lpstr>BAŞARI SINIRLAMASI ŞARTI:</vt:lpstr>
      <vt:lpstr>   MTOK Aynen devam edecektir</vt:lpstr>
      <vt:lpstr>YKS ALANLARI VE PUAN TÜRLERİ:</vt:lpstr>
      <vt:lpstr>EŞİT AĞIRLIK / TÜRKÇE MATEMATİK ALAN</vt:lpstr>
      <vt:lpstr>SAYISAL / MATEMATİK FEN ALAN</vt:lpstr>
      <vt:lpstr>TÜM ÜNİVERSİTE ADAYLARINA BAŞARILAR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ÖSYS YENİ SİSTEM BİLGİLENDİRMESİ (09/11/2017)</dc:title>
  <dc:creator>Senay</dc:creator>
  <cp:lastModifiedBy>Windows Kullanıcısı</cp:lastModifiedBy>
  <cp:revision>130</cp:revision>
  <dcterms:created xsi:type="dcterms:W3CDTF">2017-11-09T20:14:45Z</dcterms:created>
  <dcterms:modified xsi:type="dcterms:W3CDTF">2018-12-20T07:20:30Z</dcterms:modified>
</cp:coreProperties>
</file>